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8" r:id="rId2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5" Type="http://schemas.openxmlformats.org/officeDocument/2006/relationships/slide" Target="slides/slide17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C93A3F0D-C5C0-D847-804B-0639D96192E3}"/>
              </a:ext>
            </a:extLst>
          </p:cNvPr>
          <p:cNvSpPr>
            <a:spLocks noGrp="1" noRot="1" noChangeAspect="1" noChangeArrowheads="1" noTextEdit="1"/>
          </p:cNvSpPr>
          <p:nvPr>
            <p:ph type="sldImg"/>
          </p:nvPr>
        </p:nvSpPr>
        <p:spPr>
          <a:ln/>
        </p:spPr>
      </p:sp>
      <p:sp>
        <p:nvSpPr>
          <p:cNvPr id="314371" name="Rectangle 3">
            <a:extLst>
              <a:ext uri="{FF2B5EF4-FFF2-40B4-BE49-F238E27FC236}">
                <a16:creationId xmlns:a16="http://schemas.microsoft.com/office/drawing/2014/main" id="{F3C48D88-B05F-E205-0519-6E122ADCB13B}"/>
              </a:ext>
            </a:extLst>
          </p:cNvPr>
          <p:cNvSpPr>
            <a:spLocks noGrp="1" noChangeArrowheads="1"/>
          </p:cNvSpPr>
          <p:nvPr>
            <p:ph type="body" idx="1"/>
          </p:nvPr>
        </p:nvSpPr>
        <p:spPr>
          <a:xfrm>
            <a:off x="581025" y="4800600"/>
            <a:ext cx="5627688"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Char char="§"/>
            </a:pPr>
            <a:r>
              <a:rPr lang="en-US" altLang="zh-CN">
                <a:latin typeface="Arial" panose="020B0604020202020204" pitchFamily="34" charset="0"/>
              </a:rPr>
              <a:t>Your agency has mapped HR/payroll staff to appropriate roles which determine the training required and the type of information you can access.</a:t>
            </a:r>
          </a:p>
          <a:p>
            <a:pPr marL="228600" indent="-228600" eaLnBrk="1" hangingPunct="1">
              <a:buFont typeface="Wingdings" panose="05000000000000000000" pitchFamily="2" charset="2"/>
              <a:buChar char="§"/>
            </a:pPr>
            <a:r>
              <a:rPr lang="en-US" altLang="zh-CN">
                <a:latin typeface="Arial" panose="020B0604020202020204" pitchFamily="34" charset="0"/>
              </a:rPr>
              <a:t>The employee’s position determines what role is assigned and the level of HRMS access available.</a:t>
            </a:r>
          </a:p>
          <a:p>
            <a:pPr marL="520700" lvl="1" eaLnBrk="1" hangingPunct="1"/>
            <a:r>
              <a:rPr lang="en-US" altLang="zh-CN">
                <a:latin typeface="Arial" panose="020B0604020202020204" pitchFamily="34" charset="0"/>
              </a:rPr>
              <a:t>This means that while some people within the organization have access to certain HRMS information (such as hiring an employee), others only have the ability to view the information that is entered while hiring an employee.</a:t>
            </a:r>
          </a:p>
          <a:p>
            <a:pPr marL="228600" indent="-228600" eaLnBrk="1" hangingPunct="1">
              <a:buFont typeface="Wingdings" panose="05000000000000000000" pitchFamily="2" charset="2"/>
              <a:buChar char="§"/>
            </a:pPr>
            <a:r>
              <a:rPr lang="en-US" altLang="zh-CN">
                <a:latin typeface="Arial" panose="020B0604020202020204" pitchFamily="34" charset="0"/>
              </a:rPr>
              <a:t>Roles enable the appropriate people have access to viewing and changing information based on security profiles.</a:t>
            </a:r>
          </a:p>
          <a:p>
            <a:pPr marL="228600" indent="-228600" eaLnBrk="1" hangingPunct="1">
              <a:buFont typeface="Wingdings" panose="05000000000000000000" pitchFamily="2" charset="2"/>
              <a:buChar char="§"/>
            </a:pPr>
            <a:r>
              <a:rPr lang="en-US" altLang="zh-CN">
                <a:latin typeface="Arial" panose="020B0604020202020204" pitchFamily="34" charset="0"/>
              </a:rPr>
              <a:t>Depending on the organization structure, roles may be filled by the same person.  While other agencies, these roles might be assigned to two different individuals.</a:t>
            </a:r>
          </a:p>
          <a:p>
            <a:pPr marL="228600" indent="-228600" eaLnBrk="1" hangingPunct="1">
              <a:buFont typeface="Wingdings" panose="05000000000000000000" pitchFamily="2" charset="2"/>
              <a:buChar char="§"/>
            </a:pPr>
            <a:r>
              <a:rPr lang="en-US" altLang="zh-CN">
                <a:latin typeface="Arial" panose="020B0604020202020204" pitchFamily="34" charset="0"/>
              </a:rPr>
              <a:t>The PA Inquirer and Supervisor can view employee information, but are unable to create or change records in the system.</a:t>
            </a:r>
          </a:p>
          <a:p>
            <a:pPr marL="228600" indent="-228600" eaLnBrk="1" hangingPunct="1">
              <a:buFont typeface="Wingdings" panose="05000000000000000000" pitchFamily="2" charset="2"/>
              <a:buChar char="§"/>
            </a:pPr>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3.xml"/></Relationships>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79B4630-B811-45C9-F35C-EE6603E6A185}"/>
              </a:ext>
            </a:extLst>
          </p:cNvPr>
          <p:cNvSpPr>
            <a:spLocks noGrp="1" noChangeArrowheads="1"/>
          </p:cNvSpPr>
          <p:nvPr>
            <p:ph type="title"/>
          </p:nvPr>
        </p:nvSpPr>
        <p:spPr/>
        <p:txBody>
          <a:bodyPr/>
          <a:lstStyle/>
          <a:p>
            <a:pPr eaLnBrk="1" hangingPunct="1"/>
            <a:r>
              <a:rPr lang="en-US" altLang="zh-CN">
                <a:ea typeface="宋体" panose="02010600030101010101" pitchFamily="2" charset="-122"/>
              </a:rPr>
              <a:t>Personnel Administration Roles</a:t>
            </a:r>
          </a:p>
        </p:txBody>
      </p:sp>
      <p:sp>
        <p:nvSpPr>
          <p:cNvPr id="19459" name="Slide Number Placeholder 5">
            <a:extLst>
              <a:ext uri="{FF2B5EF4-FFF2-40B4-BE49-F238E27FC236}">
                <a16:creationId xmlns:a16="http://schemas.microsoft.com/office/drawing/2014/main" id="{0F70ACE1-76BA-FABE-3FB9-EDF19A49BFF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7A613A-6152-4E75-AC24-C459386216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Rectangle 3">
            <a:extLst>
              <a:ext uri="{FF2B5EF4-FFF2-40B4-BE49-F238E27FC236}">
                <a16:creationId xmlns:a16="http://schemas.microsoft.com/office/drawing/2014/main" id="{8D715373-3578-5B0A-DD52-624B16A704A3}"/>
              </a:ext>
            </a:extLst>
          </p:cNvPr>
          <p:cNvSpPr>
            <a:spLocks noGrp="1" noChangeArrowheads="1"/>
          </p:cNvSpPr>
          <p:nvPr>
            <p:ph type="body" sz="half" idx="4294967295"/>
          </p:nvPr>
        </p:nvSpPr>
        <p:spPr>
          <a:xfrm>
            <a:off x="114300" y="1295400"/>
            <a:ext cx="8420100" cy="2133600"/>
          </a:xfrm>
        </p:spPr>
        <p:txBody>
          <a:bodyPr/>
          <a:lstStyle/>
          <a:p>
            <a:pPr eaLnBrk="1" hangingPunct="1">
              <a:lnSpc>
                <a:spcPct val="90000"/>
              </a:lnSpc>
            </a:pPr>
            <a:r>
              <a:rPr lang="en-US" altLang="zh-CN">
                <a:ea typeface="宋体" panose="02010600030101010101" pitchFamily="2" charset="-122"/>
              </a:rPr>
              <a:t>The employee’s appointed position determines what role is assigned and the level of HRMS access available.</a:t>
            </a:r>
          </a:p>
          <a:p>
            <a:pPr eaLnBrk="1" hangingPunct="1">
              <a:lnSpc>
                <a:spcPct val="90000"/>
              </a:lnSpc>
            </a:pPr>
            <a:r>
              <a:rPr lang="en-US" altLang="zh-CN">
                <a:ea typeface="宋体" panose="02010600030101010101" pitchFamily="2" charset="-122"/>
              </a:rPr>
              <a:t>The following roles exist for Personnel Administration</a:t>
            </a:r>
            <a:r>
              <a:rPr lang="en-US" altLang="zh-CN" sz="2200">
                <a:ea typeface="宋体" panose="02010600030101010101" pitchFamily="2" charset="-122"/>
              </a:rPr>
              <a:t>:</a:t>
            </a:r>
          </a:p>
        </p:txBody>
      </p:sp>
      <p:graphicFrame>
        <p:nvGraphicFramePr>
          <p:cNvPr id="7" name="Table 6">
            <a:extLst>
              <a:ext uri="{FF2B5EF4-FFF2-40B4-BE49-F238E27FC236}">
                <a16:creationId xmlns:a16="http://schemas.microsoft.com/office/drawing/2014/main" id="{85F34F8A-0868-9621-B519-C55522C6E9F4}"/>
              </a:ext>
            </a:extLst>
          </p:cNvPr>
          <p:cNvGraphicFramePr>
            <a:graphicFrameLocks noGrp="1"/>
          </p:cNvGraphicFramePr>
          <p:nvPr/>
        </p:nvGraphicFramePr>
        <p:xfrm>
          <a:off x="838200" y="2819400"/>
          <a:ext cx="6858000" cy="320040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762000">
                <a:tc>
                  <a:txBody>
                    <a:bodyPr/>
                    <a:lstStyle/>
                    <a:p>
                      <a:r>
                        <a:rPr lang="en-US" sz="2000" b="1" dirty="0"/>
                        <a:t>Personnel Administrator</a:t>
                      </a:r>
                      <a:r>
                        <a:rPr lang="en-US" sz="2000" b="1" baseline="0" dirty="0"/>
                        <a:t> Processor</a:t>
                      </a:r>
                      <a:endParaRPr lang="en-US" sz="20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Creates and maintains employee new hire and rehire information, appointment changes, separations, extended leave of absences and runs reports.</a:t>
                      </a:r>
                      <a:endParaRPr lang="en-US"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62000">
                <a:tc>
                  <a:txBody>
                    <a:bodyPr/>
                    <a:lstStyle/>
                    <a:p>
                      <a:r>
                        <a:rPr lang="en-US" sz="2000" b="1" dirty="0"/>
                        <a:t>Personnel Administrator Inquirer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800" dirty="0"/>
                        <a:t>Views employee’s information once entered into HRMS.</a:t>
                      </a:r>
                      <a:endParaRPr lang="en-US" dirty="0"/>
                    </a:p>
                  </a:txBody>
                  <a:tcPr>
                    <a:lnL w="12700" cmpd="sng">
                      <a:noFill/>
                    </a:lnL>
                    <a:lnR w="12700" cap="flat" cmpd="sng" algn="ctr">
                      <a:no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1"/>
                  </a:ext>
                </a:extLst>
              </a:tr>
              <a:tr h="762000">
                <a:tc>
                  <a:txBody>
                    <a:bodyPr/>
                    <a:lstStyle/>
                    <a:p>
                      <a:r>
                        <a:rPr lang="en-US" sz="2000" b="1" dirty="0"/>
                        <a:t>Personnel Administrator Supervisor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Provides oversight for the Personnel Administration Processor and Inquirer as well as running reports.</a:t>
                      </a:r>
                      <a:endParaRPr lang="en-US" dirty="0"/>
                    </a:p>
                  </a:txBody>
                  <a:tcPr>
                    <a:lnL w="12700" cmpd="sng">
                      <a:noFill/>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